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73" r:id="rId5"/>
    <p:sldId id="275" r:id="rId6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2BAFAA-91B8-219A-A7F5-24A22396E9BE}" name="CHRASTIL Petr" initials="CP" userId="S::pechrastil@csob.cz::a77b82d9-e673-40b0-801b-4dbb85f4089a" providerId="AD"/>
  <p188:author id="{305079CD-2C7E-97AB-62C6-F353717CE0FD}" name="KOROLOVIČ Tomáš" initials="KT" userId="S::TKOROLOVIC@CSOB.CZ::be61b38a-2d1a-47ca-bcd0-bc3490385b80" providerId="AD"/>
  <p188:author id="{164BDAEA-E7FA-4730-3CB1-E31685765672}" name="KOŠKOVÁ Nikola" initials="KN" userId="S::nkoskova@csob.cz::a3eff7b1-c356-4c17-94e1-741a717b44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11B"/>
    <a:srgbClr val="FABA01"/>
    <a:srgbClr val="0095DB"/>
    <a:srgbClr val="0190D5"/>
    <a:srgbClr val="2C844E"/>
    <a:srgbClr val="C3DDF9"/>
    <a:srgbClr val="026EB5"/>
    <a:srgbClr val="B8E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621" tIns="47311" rIns="94621" bIns="47311" rtlCol="0"/>
          <a:lstStyle>
            <a:lvl1pPr algn="r">
              <a:defRPr sz="1200"/>
            </a:lvl1pPr>
          </a:lstStyle>
          <a:p>
            <a:fld id="{7EB041CA-FCD9-4E8A-B386-4795A38AD085}" type="datetimeFigureOut">
              <a:rPr lang="cs-CZ" smtClean="0"/>
              <a:pPr/>
              <a:t>14.01.2026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21" tIns="47311" rIns="94621" bIns="4731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925409"/>
            <a:ext cx="5679440" cy="4029878"/>
          </a:xfrm>
          <a:prstGeom prst="rect">
            <a:avLst/>
          </a:prstGeom>
        </p:spPr>
        <p:txBody>
          <a:bodyPr vert="horz" lIns="94621" tIns="47311" rIns="94621" bIns="47311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4621" tIns="47311" rIns="94621" bIns="47311" rtlCol="0" anchor="b"/>
          <a:lstStyle>
            <a:lvl1pPr algn="r">
              <a:defRPr sz="1200"/>
            </a:lvl1pPr>
          </a:lstStyle>
          <a:p>
            <a:fld id="{681FA88C-D40C-4A50-8A20-ADBE8BB030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41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660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2DB9-39A1-D191-DB54-3861811EE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45C96E-2401-B013-2C5D-6648BA5DE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CFD2D4B-B21C-917A-26C9-D31293AF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2430CD-5739-142D-1C88-1E31AC64DF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FA88C-D40C-4A50-8A20-ADBE8BB0307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16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3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0" y="4341874"/>
            <a:ext cx="6858000" cy="1044777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7084-1293-4153-A77A-FA17B99BE7CA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56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495173"/>
            <a:ext cx="6461869" cy="1106865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C74C-CC58-4206-888C-223243278DB7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6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del_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2314800"/>
            <a:ext cx="6461869" cy="1468800"/>
          </a:xfrm>
        </p:spPr>
        <p:txBody>
          <a:bodyPr anchor="ctr">
            <a:normAutofit/>
          </a:bodyPr>
          <a:lstStyle>
            <a:lvl1pPr algn="l">
              <a:defRPr sz="2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0EEF-1B14-4E7B-A4D5-1E92F4A0ED60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58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C118-0FD8-4C29-BADA-7664CDFE24C8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32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96000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A724-23CD-4BC7-970B-3EBC305A163A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DD887-DD1C-4F2F-93F6-2185242D8DBC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84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AED1E-3104-4D66-9534-5C6A662D62FA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5E35DBA-8917-42C5-B1C5-BF0BE0F3FE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8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00" y="0"/>
            <a:ext cx="7886700" cy="6567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296000"/>
            <a:ext cx="8404167" cy="45553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00" y="6364664"/>
            <a:ext cx="146592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fld id="{B7E93EB8-6616-42F2-8BF1-24E3A66F89C1}" type="datetime1">
              <a:rPr lang="cs-CZ" smtClean="0"/>
              <a:pPr/>
              <a:t>14.01.2026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5425" y="6364664"/>
            <a:ext cx="5095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26EB5"/>
                </a:solidFill>
                <a:latin typeface="Trebuchet MS" panose="020B0603020202020204" pitchFamily="34" charset="0"/>
              </a:defRPr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26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4" r:id="rId5"/>
    <p:sldLayoutId id="2147483666" r:id="rId6"/>
    <p:sldLayoutId id="2147483667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10"/>
        </a:buBlip>
        <a:defRPr sz="2400" b="1" kern="1200">
          <a:solidFill>
            <a:schemeClr val="accent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328613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800" b="1" kern="1200">
          <a:solidFill>
            <a:schemeClr val="accent2"/>
          </a:solidFill>
          <a:latin typeface="Trebuchet MS" panose="020B0603020202020204" pitchFamily="34" charset="0"/>
          <a:ea typeface="+mn-ea"/>
          <a:cs typeface="+mn-cs"/>
        </a:defRPr>
      </a:lvl2pPr>
      <a:lvl3pPr marL="1071563" indent="-35718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700" b="1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3pPr>
      <a:lvl4pPr marL="1346200" indent="-274638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5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4pPr>
      <a:lvl5pPr marL="16129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1"/>
        </a:buBlip>
        <a:defRPr sz="1300" kern="1200">
          <a:solidFill>
            <a:schemeClr val="accent3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1" y="225577"/>
            <a:ext cx="8194709" cy="498448"/>
          </a:xfrm>
        </p:spPr>
        <p:txBody>
          <a:bodyPr>
            <a:noAutofit/>
          </a:bodyPr>
          <a:lstStyle/>
          <a:p>
            <a:pPr algn="l" defTabSz="833438">
              <a:lnSpc>
                <a:spcPct val="100000"/>
              </a:lnSpc>
              <a:buSzPct val="120000"/>
              <a:tabLst>
                <a:tab pos="7172325" algn="l"/>
              </a:tabLst>
            </a:pPr>
            <a:br>
              <a:rPr lang="cs-CZ" sz="105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</a:br>
            <a:r>
              <a:rPr lang="cs-CZ" sz="1600" b="1" dirty="0"/>
              <a:t>	</a:t>
            </a:r>
            <a:br>
              <a:rPr lang="cs-CZ" sz="1200" b="1" dirty="0"/>
            </a:br>
            <a:r>
              <a:rPr lang="cs-CZ" sz="2000" dirty="0">
                <a:latin typeface="OfficinaKBCCE" panose="02000506020000020004" pitchFamily="2" charset="0"/>
              </a:rPr>
              <a:t>Poštovní účet</a:t>
            </a:r>
            <a:br>
              <a:rPr lang="cs-CZ" sz="2000" b="1" dirty="0"/>
            </a:br>
            <a:b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1600" b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42777" y="6425957"/>
            <a:ext cx="3727281" cy="322734"/>
          </a:xfrm>
        </p:spPr>
        <p:txBody>
          <a:bodyPr/>
          <a:lstStyle/>
          <a:p>
            <a:r>
              <a:rPr lang="cs-CZ" sz="900" dirty="0"/>
              <a:t>Produktová karta – Poštovní účet</a:t>
            </a:r>
          </a:p>
          <a:p>
            <a:r>
              <a:rPr lang="cs-CZ" sz="900" b="1" dirty="0"/>
              <a:t>Pouze pro interní účely – nenahrazuje Pravidla PS</a:t>
            </a:r>
          </a:p>
        </p:txBody>
      </p:sp>
      <p:sp>
        <p:nvSpPr>
          <p:cNvPr id="8" name="Obdélník 7"/>
          <p:cNvSpPr/>
          <p:nvPr/>
        </p:nvSpPr>
        <p:spPr>
          <a:xfrm>
            <a:off x="142777" y="655644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Informace o produktu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4197937" y="681039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Podmínky pro zřízení</a:t>
            </a:r>
            <a:endParaRPr lang="cs-CZ" sz="1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FE55D83-452F-841C-68F2-D867B00911BE}"/>
              </a:ext>
            </a:extLst>
          </p:cNvPr>
          <p:cNvSpPr txBox="1"/>
          <p:nvPr/>
        </p:nvSpPr>
        <p:spPr>
          <a:xfrm>
            <a:off x="142777" y="1127874"/>
            <a:ext cx="4055160" cy="591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Pro fyzické osoby, občany ČR a SR bez věkového omezení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b="1" dirty="0"/>
              <a:t>Vedení účtu zdarma pro všechny</a:t>
            </a:r>
            <a:r>
              <a:rPr lang="cs-CZ" altLang="cs-CZ" sz="1200" dirty="0"/>
              <a:t>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b="1" dirty="0"/>
              <a:t>2 karty k účtu </a:t>
            </a:r>
            <a:r>
              <a:rPr lang="cs-CZ" altLang="cs-CZ" sz="1200" dirty="0"/>
              <a:t>pro držitele zdarma (ideální pro rodinu)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dirty="0"/>
              <a:t>Výběry z bankomatů ČSOB zdarma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b="1" dirty="0"/>
              <a:t>1 výběr hotovosti na poště </a:t>
            </a:r>
            <a:r>
              <a:rPr lang="cs-CZ" altLang="cs-CZ" sz="1200" dirty="0"/>
              <a:t>měsíčně zdarma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dirty="0"/>
              <a:t>Příchozí platby zdarma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dirty="0"/>
              <a:t>Elektronické tuzemské platby z účtu zdarma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dirty="0"/>
              <a:t>Zdarma všechny odchozí položky trvalých příkazů nebo inkasa, </a:t>
            </a:r>
            <a:r>
              <a:rPr lang="cs-CZ" altLang="cs-CZ" sz="1200" b="1" dirty="0"/>
              <a:t>SIPO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r>
              <a:rPr lang="cs-CZ" altLang="cs-CZ" sz="1200" dirty="0"/>
              <a:t>Kontokorent zdarma</a:t>
            </a:r>
          </a:p>
          <a:p>
            <a:pPr marL="4826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</a:pPr>
            <a:endParaRPr lang="cs-CZ" altLang="cs-CZ" sz="1200" dirty="0"/>
          </a:p>
          <a:p>
            <a:pPr marL="171450" indent="-171450">
              <a:buClr>
                <a:srgbClr val="FDC11B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1200" b="1" dirty="0"/>
              <a:t>Pohodlné placení</a:t>
            </a:r>
          </a:p>
          <a:p>
            <a:pPr algn="just">
              <a:defRPr/>
            </a:pPr>
            <a:r>
              <a:rPr lang="cs-CZ" altLang="cs-CZ" sz="1200" dirty="0"/>
              <a:t>Bezkontaktní </a:t>
            </a:r>
            <a:r>
              <a:rPr lang="cs-CZ" altLang="cs-CZ" sz="1200" b="1" dirty="0"/>
              <a:t>karta</a:t>
            </a:r>
            <a:r>
              <a:rPr lang="cs-CZ" altLang="cs-CZ" sz="1200" dirty="0"/>
              <a:t> umožňuje pohodlně platit za každodenní nákupy – v obchodě jí stačí </a:t>
            </a:r>
            <a:r>
              <a:rPr lang="cs-CZ" altLang="cs-CZ" sz="1200" b="1" dirty="0"/>
              <a:t>přiložit</a:t>
            </a:r>
            <a:r>
              <a:rPr lang="cs-CZ" altLang="cs-CZ" sz="1200" dirty="0"/>
              <a:t> k platebnímu terminálu. Karta je ideální, pokud klient nechce nosit velkou hotovost.</a:t>
            </a:r>
          </a:p>
          <a:p>
            <a:pPr algn="just">
              <a:defRPr/>
            </a:pPr>
            <a:r>
              <a:rPr lang="cs-CZ" altLang="cs-CZ" sz="1200" dirty="0"/>
              <a:t>Klient může využít i placení mobilem. Stačí si nainstalovat aplikaci </a:t>
            </a:r>
            <a:r>
              <a:rPr lang="cs-CZ" altLang="cs-CZ" sz="1200" b="1" dirty="0"/>
              <a:t>Apple/Google/</a:t>
            </a:r>
            <a:r>
              <a:rPr lang="cs-CZ" altLang="cs-CZ" sz="1200" b="1" dirty="0" err="1"/>
              <a:t>Garmin</a:t>
            </a:r>
            <a:r>
              <a:rPr lang="cs-CZ" altLang="cs-CZ" sz="1200" b="1" dirty="0"/>
              <a:t> nebo Xiaomi </a:t>
            </a:r>
            <a:r>
              <a:rPr lang="cs-CZ" altLang="cs-CZ" sz="1200" b="1" dirty="0" err="1"/>
              <a:t>Pay</a:t>
            </a:r>
            <a:r>
              <a:rPr lang="cs-CZ" altLang="cs-CZ" sz="1200" b="1" dirty="0"/>
              <a:t> </a:t>
            </a:r>
            <a:r>
              <a:rPr lang="cs-CZ" altLang="cs-CZ" sz="1200" dirty="0"/>
              <a:t>do svého mobilu. S aplikací zaplatí rychle, jednoduše a bezpečně – stejně jako bezkontaktní kartou.  </a:t>
            </a:r>
          </a:p>
          <a:p>
            <a:pPr>
              <a:defRPr/>
            </a:pPr>
            <a:endParaRPr lang="cs-CZ" altLang="cs-CZ" sz="1200" dirty="0"/>
          </a:p>
          <a:p>
            <a:pPr marL="171450" indent="-171450">
              <a:buClr>
                <a:srgbClr val="FDC11B"/>
              </a:buClr>
              <a:buFont typeface="Wingdings" panose="05000000000000000000" pitchFamily="2" charset="2"/>
              <a:buChar char="§"/>
              <a:defRPr/>
            </a:pPr>
            <a:r>
              <a:rPr lang="cs-CZ" sz="1200" b="1" dirty="0"/>
              <a:t>Účet vždy po ruce</a:t>
            </a:r>
          </a:p>
          <a:p>
            <a:pPr algn="just">
              <a:defRPr/>
            </a:pPr>
            <a:r>
              <a:rPr lang="cs-CZ" sz="1200" dirty="0"/>
              <a:t>S aplikací </a:t>
            </a:r>
            <a:r>
              <a:rPr lang="cs-CZ" sz="1400" b="1" dirty="0"/>
              <a:t>ČSOB Smart </a:t>
            </a:r>
            <a:r>
              <a:rPr lang="cs-CZ" sz="1200" dirty="0"/>
              <a:t>máte účet i celou banku v mobilu nebo tabletu a kdykoli potřebujete. Po bezpečném přihlášení máte přehled o vašich penězích na jednom místě. Ovládání je snadné a placení zvládnete na pár kliknutí.</a:t>
            </a:r>
          </a:p>
          <a:p>
            <a:pPr algn="just">
              <a:defRPr/>
            </a:pPr>
            <a:endParaRPr lang="cs-CZ" sz="1200" dirty="0"/>
          </a:p>
          <a:p>
            <a:pPr algn="just">
              <a:defRPr/>
            </a:pPr>
            <a:r>
              <a:rPr lang="cs-CZ" sz="1200" dirty="0"/>
              <a:t>S aplikací </a:t>
            </a:r>
            <a:r>
              <a:rPr lang="cs-CZ" sz="1400" b="1" dirty="0"/>
              <a:t>ČSOB Smart klíč </a:t>
            </a:r>
            <a:r>
              <a:rPr lang="cs-CZ" sz="1200" dirty="0"/>
              <a:t>potvrdíte jednoduše a bezpečně všechny </a:t>
            </a:r>
            <a:r>
              <a:rPr lang="pl-PL" sz="1200" dirty="0"/>
              <a:t>platby kartou i na internetu.</a:t>
            </a:r>
            <a:endParaRPr lang="cs-CZ" sz="1200" dirty="0"/>
          </a:p>
          <a:p>
            <a:pPr>
              <a:defRPr/>
            </a:pPr>
            <a:endParaRPr lang="cs-CZ" altLang="cs-CZ" sz="1200" dirty="0"/>
          </a:p>
          <a:p>
            <a:pPr>
              <a:defRPr/>
            </a:pPr>
            <a:endParaRPr lang="cs-CZ" altLang="cs-CZ" sz="1200" dirty="0"/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</a:pPr>
            <a:endParaRPr lang="cs-CZ" altLang="cs-CZ" sz="1200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6BEF9E1-F5EA-6E79-164E-1D7C9B13BFE0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9FA414-5D2B-7404-C5B4-081C34BE6975}"/>
              </a:ext>
            </a:extLst>
          </p:cNvPr>
          <p:cNvSpPr txBox="1"/>
          <p:nvPr/>
        </p:nvSpPr>
        <p:spPr>
          <a:xfrm>
            <a:off x="4197937" y="1159171"/>
            <a:ext cx="4803285" cy="5624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23950">
              <a:spcBef>
                <a:spcPct val="50000"/>
              </a:spcBef>
              <a:buSzPct val="120000"/>
              <a:tabLst>
                <a:tab pos="88900" algn="l"/>
              </a:tabLst>
              <a:defRPr/>
            </a:pPr>
            <a:r>
              <a:rPr lang="cs-CZ" sz="1200" b="1" dirty="0"/>
              <a:t>Od 0 do 18 let věku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Pokud zákonný zástupce nepožaduje pro nezletilého vytvoření Podpisového vzoru nebo jeho plnou identifikaci (RL + OP/PAS), není požadována osobní přítomnost nezletilého žadatele do 15 let na obchodním místě. Od 15 let věku žádá nezletilec o založení účtu společně se zákonným zástupcem.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Zákonný zástupce, který bude podepisovat Smluvní dokumentaci, musí svůj vztah k nezletilému vždy doložit předložením rodného listu nezletilého.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200" dirty="0"/>
              <a:t>nezletilý občan ČR, mladší 15 let, rodným listem (neskenuje se) plus nepovinný občanský průkaz nebo cestovní pas,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200" dirty="0"/>
              <a:t>nezletilý občan ČR, starší 15 let, občanským průkazem ČR (i ve formě </a:t>
            </a:r>
            <a:r>
              <a:rPr lang="cs-CZ" sz="1200" dirty="0" err="1"/>
              <a:t>eDokladu</a:t>
            </a:r>
            <a:r>
              <a:rPr lang="cs-CZ" sz="1200" dirty="0"/>
              <a:t>) a rodným listem (cestovní pas není na ČP akceptován),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200" dirty="0"/>
              <a:t>zletilý občan ČR, občanským průkazem ČR i ve formě </a:t>
            </a:r>
            <a:r>
              <a:rPr lang="cs-CZ" sz="1200" dirty="0" err="1"/>
              <a:t>eDokladu</a:t>
            </a:r>
            <a:endParaRPr lang="cs-CZ" sz="1200" dirty="0"/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200" dirty="0"/>
              <a:t>nezletilý občan SR, mladší 15 let, rodným listem (neskenuje se) plus nepovinný občanský průkaz nebo cestovní pas,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200" dirty="0"/>
              <a:t>nezletilý občan SR, starší 15 let, občanským průkazem SR a rodným listem (cestovní pas není na ČP akceptován),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</a:pPr>
            <a:r>
              <a:rPr lang="cs-CZ" sz="1200" dirty="0"/>
              <a:t>zletilý občan SR, občanským průkazem SR.</a:t>
            </a:r>
          </a:p>
          <a:p>
            <a:pPr>
              <a:spcBef>
                <a:spcPct val="50000"/>
              </a:spcBef>
              <a:defRPr/>
            </a:pPr>
            <a:r>
              <a:rPr lang="cs-CZ" altLang="cs-CZ" sz="1200" b="1" u="sng" dirty="0"/>
              <a:t>Od 18 let věku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  <a:defRPr/>
            </a:pPr>
            <a:r>
              <a:rPr lang="cs-CZ" sz="1200" i="1" dirty="0"/>
              <a:t>občan ČR </a:t>
            </a:r>
            <a:r>
              <a:rPr lang="cs-CZ" sz="1200" dirty="0"/>
              <a:t>- občanským průkazem ČR</a:t>
            </a:r>
          </a:p>
          <a:p>
            <a:pPr marL="628650" lvl="1" indent="-171450">
              <a:buClr>
                <a:srgbClr val="FDC11B"/>
              </a:buClr>
              <a:buFont typeface="Wingdings" panose="05000000000000000000" pitchFamily="2" charset="2"/>
              <a:buChar char="Ø"/>
              <a:tabLst>
                <a:tab pos="87313" algn="l"/>
              </a:tabLst>
              <a:defRPr/>
            </a:pPr>
            <a:r>
              <a:rPr lang="cs-CZ" sz="1200" i="1" dirty="0"/>
              <a:t>občan SR </a:t>
            </a:r>
            <a:r>
              <a:rPr lang="cs-CZ" sz="1200" dirty="0"/>
              <a:t>- občanským průkazem SR</a:t>
            </a:r>
          </a:p>
          <a:p>
            <a:pPr marL="360363" indent="-171450">
              <a:buClr>
                <a:srgbClr val="FDC11B"/>
              </a:buClr>
              <a:buFont typeface="Wingdings" panose="05000000000000000000" pitchFamily="2" charset="2"/>
              <a:buChar char="Ø"/>
              <a:tabLst>
                <a:tab pos="87313" algn="l"/>
              </a:tabLst>
              <a:defRPr/>
            </a:pPr>
            <a:endParaRPr lang="cs-CZ" sz="1200" dirty="0"/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Bez uvedení čísla mobilního telefonu nebude účet zřízen a pro nezletilého žadatele i pro zákonného zástupce je Internetové bankovnictví povinné.</a:t>
            </a:r>
            <a:r>
              <a:rPr lang="cs-CZ" alt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88900" algn="l"/>
              </a:tabLst>
              <a:defRPr/>
            </a:pPr>
            <a:r>
              <a:rPr lang="cs-CZ" alt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Účet pro cizince (mimo občanů SR) nebo osobu s omezenou svéprávností tipujte na pobočku ČSOB.</a:t>
            </a:r>
            <a:r>
              <a:rPr lang="cs-CZ" sz="1200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  <a:defRPr/>
            </a:pPr>
            <a:endParaRPr lang="cs-CZ" altLang="cs-CZ" sz="12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269BA03-273F-596B-E7FF-A29FAB6C8223}"/>
              </a:ext>
            </a:extLst>
          </p:cNvPr>
          <p:cNvSpPr txBox="1"/>
          <p:nvPr/>
        </p:nvSpPr>
        <p:spPr>
          <a:xfrm>
            <a:off x="8037519" y="734818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11/2025</a:t>
            </a:r>
          </a:p>
        </p:txBody>
      </p:sp>
    </p:spTree>
    <p:extLst>
      <p:ext uri="{BB962C8B-B14F-4D97-AF65-F5344CB8AC3E}">
        <p14:creationId xmlns:p14="http://schemas.microsoft.com/office/powerpoint/2010/main" val="362482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A4A57-2754-6F74-3019-A6D6D6061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AB36A8-0D6B-372A-A387-169F6B97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3" y="225577"/>
            <a:ext cx="8167277" cy="498448"/>
          </a:xfrm>
        </p:spPr>
        <p:txBody>
          <a:bodyPr>
            <a:noAutofit/>
          </a:bodyPr>
          <a:lstStyle/>
          <a:p>
            <a:pPr algn="l" defTabSz="833438">
              <a:lnSpc>
                <a:spcPct val="100000"/>
              </a:lnSpc>
              <a:buSzPct val="120000"/>
              <a:tabLst>
                <a:tab pos="7172325" algn="l"/>
              </a:tabLst>
            </a:pPr>
            <a:br>
              <a:rPr lang="cs-CZ" sz="105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</a:br>
            <a:r>
              <a:rPr lang="cs-CZ" sz="1600" b="1" dirty="0"/>
              <a:t>	</a:t>
            </a:r>
            <a:br>
              <a:rPr lang="cs-CZ" sz="1200" b="1" dirty="0"/>
            </a:br>
            <a:r>
              <a:rPr lang="cs-CZ" sz="2000" dirty="0">
                <a:latin typeface="OfficinaKBCCE" panose="02000506020000020004" pitchFamily="2" charset="0"/>
              </a:rPr>
              <a:t>Poštovní účet</a:t>
            </a:r>
            <a:br>
              <a:rPr lang="cs-CZ" sz="2000" b="1" dirty="0"/>
            </a:br>
            <a:b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1600" b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872A77-177A-0F95-C0B8-DF0A436541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2777" y="6425957"/>
            <a:ext cx="3727281" cy="322734"/>
          </a:xfrm>
        </p:spPr>
        <p:txBody>
          <a:bodyPr/>
          <a:lstStyle/>
          <a:p>
            <a:r>
              <a:rPr lang="cs-CZ" sz="900" dirty="0"/>
              <a:t>Produktová karta – Poštovní účet</a:t>
            </a:r>
          </a:p>
          <a:p>
            <a:r>
              <a:rPr lang="cs-CZ" sz="900" b="1" dirty="0"/>
              <a:t>Pouze pro interní účely – nenahrazuje Pravidla PS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C7F62CF-569E-59DE-40B3-6E73DD8A4AA8}"/>
              </a:ext>
            </a:extLst>
          </p:cNvPr>
          <p:cNvSpPr/>
          <p:nvPr/>
        </p:nvSpPr>
        <p:spPr>
          <a:xfrm>
            <a:off x="85094" y="612389"/>
            <a:ext cx="1950638" cy="6128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Výhody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BAF34CD0-0A65-D1CA-0CD3-638A21EE0B55}"/>
              </a:ext>
            </a:extLst>
          </p:cNvPr>
          <p:cNvSpPr/>
          <p:nvPr/>
        </p:nvSpPr>
        <p:spPr>
          <a:xfrm>
            <a:off x="55778" y="3793194"/>
            <a:ext cx="1950639" cy="5609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Změna banky</a:t>
            </a:r>
            <a:endParaRPr lang="cs-CZ" sz="1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C34B9B2-6FA3-5D97-1763-0462742BF44B}"/>
              </a:ext>
            </a:extLst>
          </p:cNvPr>
          <p:cNvSpPr txBox="1"/>
          <p:nvPr/>
        </p:nvSpPr>
        <p:spPr>
          <a:xfrm>
            <a:off x="76993" y="1220182"/>
            <a:ext cx="4397700" cy="257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361950" algn="l"/>
                <a:tab pos="714375" algn="l"/>
              </a:tabLst>
              <a:defRPr/>
            </a:pPr>
            <a:r>
              <a:rPr lang="cs-CZ" altLang="cs-CZ" sz="1200" b="1" dirty="0"/>
              <a:t>Úspora </a:t>
            </a:r>
            <a:r>
              <a:rPr lang="cs-CZ" altLang="cs-CZ" sz="1200" b="1" dirty="0">
                <a:cs typeface="Arial" panose="020B0604020202020204" pitchFamily="34" charset="0"/>
              </a:rPr>
              <a:t>peněz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dirty="0">
                <a:solidFill>
                  <a:srgbClr val="000000"/>
                </a:solidFill>
              </a:rPr>
              <a:t>Klient má vedení účtu zdarma a bez podmínek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dirty="0">
                <a:solidFill>
                  <a:srgbClr val="000000"/>
                </a:solidFill>
              </a:rPr>
              <a:t>Klient si zdarma vybere hotovost kartou v bankomatech ČSOB nebo na každé poště 1krát měsíčně zdarma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dirty="0">
                <a:solidFill>
                  <a:srgbClr val="000000"/>
                </a:solidFill>
              </a:rPr>
              <a:t>Příchozí i odchozí tuzemské platby z účtu zdarma 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spcAft>
                <a:spcPct val="10000"/>
              </a:spcAft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361950" algn="l"/>
                <a:tab pos="714375" algn="l"/>
              </a:tabLst>
              <a:defRPr/>
            </a:pPr>
            <a:r>
              <a:rPr lang="cs-CZ" altLang="cs-CZ" sz="1200" b="1" dirty="0"/>
              <a:t>Dostupnost a pohodlí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dirty="0">
                <a:solidFill>
                  <a:srgbClr val="000000"/>
                </a:solidFill>
              </a:rPr>
              <a:t>Ať klient bydlí ve městě nebo na vesnici, do ČSOB Poštovní spořitelny to má všude blízko, účet si obslouží na každé poště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dirty="0">
                <a:solidFill>
                  <a:srgbClr val="000000"/>
                </a:solidFill>
              </a:rPr>
              <a:t>Účet si může spravovat sám i z domova přes Internetové bankovnictví nebo z aplikace ČSOB Smart přes mobil nebo tablet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Clr>
                <a:srgbClr val="FDC11B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1200" dirty="0"/>
              <a:t>Zůstatek, historie účtu i výpisy k dispozici na pár kliků 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Clr>
                <a:srgbClr val="FDC11B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1200" dirty="0"/>
              <a:t>Všechny platby zde klient vyřídí obratem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D5B5D10-5B4F-DF4E-DEFC-3AAD91AB8D8E}"/>
              </a:ext>
            </a:extLst>
          </p:cNvPr>
          <p:cNvSpPr/>
          <p:nvPr/>
        </p:nvSpPr>
        <p:spPr>
          <a:xfrm>
            <a:off x="7601611" y="6011359"/>
            <a:ext cx="573024" cy="477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4447F032-E2ED-5F8B-E7EF-8B91B0A77099}"/>
              </a:ext>
            </a:extLst>
          </p:cNvPr>
          <p:cNvSpPr/>
          <p:nvPr/>
        </p:nvSpPr>
        <p:spPr>
          <a:xfrm>
            <a:off x="4474693" y="725104"/>
            <a:ext cx="1807685" cy="465661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Prodejní argumenty</a:t>
            </a:r>
            <a:endParaRPr lang="cs-CZ" sz="1200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85B3874-4DFB-0FB9-FA18-554C582D17AB}"/>
              </a:ext>
            </a:extLst>
          </p:cNvPr>
          <p:cNvSpPr txBox="1"/>
          <p:nvPr/>
        </p:nvSpPr>
        <p:spPr>
          <a:xfrm>
            <a:off x="4515224" y="1240186"/>
            <a:ext cx="4397700" cy="335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9710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361950" algn="l"/>
                <a:tab pos="714375" algn="l"/>
              </a:tabLst>
              <a:defRPr/>
            </a:pPr>
            <a:r>
              <a:rPr lang="cs-CZ" altLang="cs-CZ" sz="1200" b="1" dirty="0">
                <a:cs typeface="Arial" panose="020B0604020202020204" pitchFamily="34" charset="0"/>
              </a:rPr>
              <a:t>Výhody za aktivní využívaní účtu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sz="1200" dirty="0">
                <a:solidFill>
                  <a:srgbClr val="000000"/>
                </a:solidFill>
              </a:rPr>
              <a:t>Když nás má klient jako hlavní banku, získá lepší úrok na spoření, výhodnější investice, levnější půjčku a spoustu dalšího.</a:t>
            </a:r>
            <a:endParaRPr lang="cs-CZ" altLang="cs-CZ" sz="1200" dirty="0">
              <a:solidFill>
                <a:srgbClr val="000000"/>
              </a:solidFill>
            </a:endParaRP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b="1" dirty="0">
                <a:solidFill>
                  <a:srgbClr val="000000"/>
                </a:solidFill>
              </a:rPr>
              <a:t>Podmínky aktivity </a:t>
            </a:r>
            <a:r>
              <a:rPr lang="cs-CZ" altLang="cs-CZ" sz="1200" dirty="0">
                <a:solidFill>
                  <a:srgbClr val="000000"/>
                </a:solidFill>
              </a:rPr>
              <a:t>= příjem 15 000 Kč a 5 plateb kartou v předchozím měsíci. Klienti do 26 let plní pouze podmínku plateb kartou.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b="1" dirty="0">
                <a:solidFill>
                  <a:srgbClr val="000000"/>
                </a:solidFill>
              </a:rPr>
              <a:t>Výhody od našich partnerů </a:t>
            </a:r>
            <a:r>
              <a:rPr lang="cs-CZ" altLang="cs-CZ" sz="1200" dirty="0">
                <a:solidFill>
                  <a:srgbClr val="000000"/>
                </a:solidFill>
              </a:rPr>
              <a:t>– nakupujte výhodněji ve vybraných obchodech.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361950" algn="l"/>
                <a:tab pos="714375" algn="l"/>
              </a:tabLst>
              <a:defRPr/>
            </a:pPr>
            <a:r>
              <a:rPr lang="cs-CZ" altLang="cs-CZ" sz="1200" b="1" dirty="0">
                <a:cs typeface="Arial" panose="020B0604020202020204" pitchFamily="34" charset="0"/>
              </a:rPr>
              <a:t>Automatická sleva na nákup pohonných hmot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dirty="0">
                <a:solidFill>
                  <a:srgbClr val="000000"/>
                </a:solidFill>
              </a:rPr>
              <a:t>S kartou od nás může klient ušetřit i náklady za tankování. Stačí s ní nakoupit u čerpacích stanic </a:t>
            </a:r>
            <a:r>
              <a:rPr lang="cs-CZ" altLang="cs-CZ" sz="1200" dirty="0" err="1">
                <a:solidFill>
                  <a:srgbClr val="000000"/>
                </a:solidFill>
              </a:rPr>
              <a:t>EuroOil</a:t>
            </a:r>
            <a:r>
              <a:rPr lang="cs-CZ" altLang="cs-CZ" sz="1200" dirty="0">
                <a:solidFill>
                  <a:srgbClr val="000000"/>
                </a:solidFill>
              </a:rPr>
              <a:t> a </a:t>
            </a:r>
            <a:r>
              <a:rPr lang="cs-CZ" altLang="cs-CZ" sz="1200" dirty="0" err="1">
                <a:solidFill>
                  <a:srgbClr val="000000"/>
                </a:solidFill>
              </a:rPr>
              <a:t>RoBiN</a:t>
            </a:r>
            <a:r>
              <a:rPr lang="cs-CZ" altLang="cs-CZ" sz="1200" dirty="0">
                <a:solidFill>
                  <a:srgbClr val="000000"/>
                </a:solidFill>
              </a:rPr>
              <a:t> OIL palivo za 300 Kč a získá slevu 40 haléřů na každý litr.</a:t>
            </a:r>
          </a:p>
          <a:p>
            <a:pPr marL="219710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 typeface="Wingdings" panose="05000000000000000000" pitchFamily="2" charset="2"/>
              <a:buChar char="q"/>
              <a:tabLst>
                <a:tab pos="361950" algn="l"/>
                <a:tab pos="714375" algn="l"/>
              </a:tabLst>
              <a:defRPr/>
            </a:pPr>
            <a:r>
              <a:rPr lang="cs-CZ" altLang="cs-CZ" sz="1200" b="1" dirty="0">
                <a:cs typeface="Arial" panose="020B0604020202020204" pitchFamily="34" charset="0"/>
              </a:rPr>
              <a:t>Peníze doneseme</a:t>
            </a:r>
          </a:p>
          <a:p>
            <a:pPr marL="219710" lvl="1" indent="-171450">
              <a:lnSpc>
                <a:spcPct val="90000"/>
              </a:lnSpc>
              <a:spcBef>
                <a:spcPts val="200"/>
              </a:spcBef>
              <a:spcAft>
                <a:spcPct val="20000"/>
              </a:spcAft>
              <a:buClr>
                <a:schemeClr val="accent5"/>
              </a:buClr>
              <a:buSzPct val="80000"/>
              <a:buFontTx/>
              <a:buChar char="-"/>
              <a:defRPr/>
            </a:pPr>
            <a:r>
              <a:rPr lang="cs-CZ" altLang="cs-CZ" sz="1200" b="1" dirty="0">
                <a:solidFill>
                  <a:srgbClr val="000000"/>
                </a:solidFill>
              </a:rPr>
              <a:t>Díky donášce hotovosti nemusí klient nikam chodit ani jezdit</a:t>
            </a:r>
            <a:r>
              <a:rPr lang="cs-CZ" altLang="cs-CZ" sz="1200" dirty="0">
                <a:solidFill>
                  <a:srgbClr val="000000"/>
                </a:solidFill>
              </a:rPr>
              <a:t>. Jednoduše mu peníze doručíme, a to </a:t>
            </a:r>
            <a:r>
              <a:rPr lang="cs-CZ" altLang="cs-CZ" sz="1200" b="1" dirty="0">
                <a:solidFill>
                  <a:srgbClr val="000000"/>
                </a:solidFill>
              </a:rPr>
              <a:t>až 20 000 Kč</a:t>
            </a:r>
            <a:r>
              <a:rPr lang="cs-CZ" altLang="cs-CZ" sz="1200" dirty="0">
                <a:solidFill>
                  <a:srgbClr val="000000"/>
                </a:solidFill>
              </a:rPr>
              <a:t>. Senioři a zdravotně hendikepovaní mají jednu donášku hotovosti v měsíci zdarma.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E3E1937-D620-E30E-51A4-7496A66F1DCE}"/>
              </a:ext>
            </a:extLst>
          </p:cNvPr>
          <p:cNvSpPr txBox="1"/>
          <p:nvPr/>
        </p:nvSpPr>
        <p:spPr>
          <a:xfrm>
            <a:off x="142777" y="4356984"/>
            <a:ext cx="4628776" cy="156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DC11B"/>
              </a:buClr>
              <a:buFont typeface="Wingdings" panose="05000000000000000000" pitchFamily="2" charset="2"/>
              <a:buChar char="q"/>
            </a:pPr>
            <a:r>
              <a:rPr lang="cs-CZ" altLang="cs-CZ" sz="1200" dirty="0"/>
              <a:t>Pokud se klientovi zalíbí Poštovní účet nebo mu jen stávající účet u jiné banky nevyhovuje, převod k nám zařídíme za něj. </a:t>
            </a:r>
            <a:r>
              <a:rPr lang="cs-CZ" altLang="cs-CZ" sz="1200" b="1" dirty="0"/>
              <a:t>O všechno se postaráme a do své původní banky klient vůbec nemusí.</a:t>
            </a:r>
            <a:endParaRPr lang="cs-CZ" altLang="cs-CZ" sz="1200" dirty="0"/>
          </a:p>
          <a:p>
            <a:pPr lvl="1" indent="-171450">
              <a:lnSpc>
                <a:spcPct val="90000"/>
              </a:lnSpc>
              <a:spcBef>
                <a:spcPct val="20000"/>
              </a:spcBef>
              <a:spcAft>
                <a:spcPct val="10000"/>
              </a:spcAft>
              <a:buClr>
                <a:srgbClr val="FDC11B"/>
              </a:buClr>
              <a:buSzPct val="80000"/>
              <a:buFont typeface="Wingdings" panose="05000000000000000000" pitchFamily="2" charset="2"/>
              <a:buChar char="Ø"/>
              <a:tabLst>
                <a:tab pos="361950" algn="l"/>
                <a:tab pos="714375" algn="l"/>
              </a:tabLst>
              <a:defRPr/>
            </a:pPr>
            <a:r>
              <a:rPr lang="cs-CZ" altLang="cs-CZ" sz="1200" dirty="0"/>
              <a:t>Stačí se zastavit u nás, mít u sebe občanský průkaz a znát číslo svého stávajícího účtu</a:t>
            </a:r>
          </a:p>
          <a:p>
            <a:pPr lvl="1" indent="-171450">
              <a:lnSpc>
                <a:spcPct val="90000"/>
              </a:lnSpc>
              <a:spcBef>
                <a:spcPct val="20000"/>
              </a:spcBef>
              <a:spcAft>
                <a:spcPct val="10000"/>
              </a:spcAft>
              <a:buClr>
                <a:srgbClr val="FDC11B"/>
              </a:buClr>
              <a:buSzPct val="80000"/>
              <a:buFont typeface="Wingdings" panose="05000000000000000000" pitchFamily="2" charset="2"/>
              <a:buChar char="Ø"/>
              <a:tabLst>
                <a:tab pos="361950" algn="l"/>
                <a:tab pos="714375" algn="l"/>
              </a:tabLst>
              <a:defRPr/>
            </a:pPr>
            <a:r>
              <a:rPr lang="cs-CZ" altLang="cs-CZ" sz="1200" dirty="0"/>
              <a:t>Ve spolupráci s jeho původní bankou mu převedeme peníze, nastavíme trvalé platby i svolení k inkasu a zároveň zrušíme váš účet v původní bance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612FB22-438A-3387-04CB-D33AB17E5321}"/>
              </a:ext>
            </a:extLst>
          </p:cNvPr>
          <p:cNvSpPr txBox="1"/>
          <p:nvPr/>
        </p:nvSpPr>
        <p:spPr>
          <a:xfrm>
            <a:off x="8101527" y="732873"/>
            <a:ext cx="11799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verze 11/2025</a:t>
            </a:r>
          </a:p>
        </p:txBody>
      </p:sp>
    </p:spTree>
    <p:extLst>
      <p:ext uri="{BB962C8B-B14F-4D97-AF65-F5344CB8AC3E}">
        <p14:creationId xmlns:p14="http://schemas.microsoft.com/office/powerpoint/2010/main" val="295142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sob_20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9CC"/>
      </a:accent1>
      <a:accent2>
        <a:srgbClr val="333333"/>
      </a:accent2>
      <a:accent3>
        <a:srgbClr val="595959"/>
      </a:accent3>
      <a:accent4>
        <a:srgbClr val="003366"/>
      </a:accent4>
      <a:accent5>
        <a:srgbClr val="FBBA01"/>
      </a:accent5>
      <a:accent6>
        <a:srgbClr val="ED7D31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OB_2015_3.potx" id="{5A92591C-569F-4201-96D0-DC0C87329E9A}" vid="{94327D6C-FF42-44F4-BE80-A9F8951FF0D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8B084E7056B241BBFD63DAF6467322" ma:contentTypeVersion="7" ma:contentTypeDescription="Vytvoří nový dokument" ma:contentTypeScope="" ma:versionID="5e8e81c57f17206825c5a2144fa15528">
  <xsd:schema xmlns:xsd="http://www.w3.org/2001/XMLSchema" xmlns:xs="http://www.w3.org/2001/XMLSchema" xmlns:p="http://schemas.microsoft.com/office/2006/metadata/properties" xmlns:ns2="6f3159b3-8216-4768-aa33-d4ddd99b0413" targetNamespace="http://schemas.microsoft.com/office/2006/metadata/properties" ma:root="true" ma:fieldsID="c4784007a49e08fe73f39b998af67d9e" ns2:_="">
    <xsd:import namespace="6f3159b3-8216-4768-aa33-d4ddd99b04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159b3-8216-4768-aa33-d4ddd99b0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F9F31D-A329-48CB-B463-0DC09EDCF55A}">
  <ds:schemaRefs>
    <ds:schemaRef ds:uri="http://purl.org/dc/elements/1.1/"/>
    <ds:schemaRef ds:uri="http://schemas.microsoft.com/office/2006/metadata/properties"/>
    <ds:schemaRef ds:uri="75a7fd88-9d5f-44ac-8c44-494f0f71de6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1765db78-9cf6-47ff-982d-13ee734e95cf"/>
    <ds:schemaRef ds:uri="cb5aba98-72da-4257-85a2-915a46bdc928"/>
  </ds:schemaRefs>
</ds:datastoreItem>
</file>

<file path=customXml/itemProps2.xml><?xml version="1.0" encoding="utf-8"?>
<ds:datastoreItem xmlns:ds="http://schemas.openxmlformats.org/officeDocument/2006/customXml" ds:itemID="{A5ECB053-B845-4062-AF04-62C03AB8C9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FB7661-A935-4096-AFFD-BEFDFAE6A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3159b3-8216-4768-aa33-d4ddd99b0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CSOB_2015_3</Template>
  <TotalTime>0</TotalTime>
  <Words>805</Words>
  <Application>Microsoft Office PowerPoint</Application>
  <PresentationFormat>On-screen Show (4:3)</PresentationFormat>
  <Paragraphs>69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Motiv Office</vt:lpstr>
      <vt:lpstr>   Poštovní účet  </vt:lpstr>
      <vt:lpstr>   Poštovní účet  </vt:lpstr>
    </vt:vector>
  </TitlesOfParts>
  <Company>KBC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Poštovní účet</dc:title>
  <dc:creator>HUBÁČKOVÁ Andrea</dc:creator>
  <cp:lastModifiedBy>WOHLRÁBOVÁ Vendula</cp:lastModifiedBy>
  <cp:revision>14</cp:revision>
  <cp:lastPrinted>2016-04-19T12:34:06Z</cp:lastPrinted>
  <dcterms:created xsi:type="dcterms:W3CDTF">2015-08-13T08:48:52Z</dcterms:created>
  <dcterms:modified xsi:type="dcterms:W3CDTF">2026-01-14T10:25:34Z</dcterms:modified>
  <cp:category>Veřejné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OB-DocumentTagging.ClassificationMark.P00">
    <vt:lpwstr>&lt;ClassificationMark xmlns:xsi="http://www.w3.org/2001/XMLSchema-instance" xmlns:xsd="http://www.w3.org/2001/XMLSchema" margin="NaN" class="C0" owner="HUBÁČKOVÁ Andrea" position="BottomMiddle" marginX="0" marginY="0" classifiedOn="2017-03-07T13:44:51.</vt:lpwstr>
  </property>
  <property fmtid="{D5CDD505-2E9C-101B-9397-08002B2CF9AE}" pid="3" name="CSOB-DocumentTagging.ClassificationMark.P01">
    <vt:lpwstr>0936054+01:00" showPrintedBy="false" showPrintDate="false" language="cs" ApplicationVersion="Microsoft PowerPoint, 15.0" addinVersion="5.7.11.1" template="CSOB"&gt;&lt;history bulk="false" class="Veřejné" code="C0" user="KIŠKA Jan" date="2017-03-07T13:44:5</vt:lpwstr>
  </property>
  <property fmtid="{D5CDD505-2E9C-101B-9397-08002B2CF9AE}" pid="4" name="CSOB-DocumentTagging.ClassificationMark.P02">
    <vt:lpwstr>1.187281+01:00" /&gt;&lt;recipients /&gt;&lt;documentOwners /&gt;&lt;/ClassificationMark&gt;</vt:lpwstr>
  </property>
  <property fmtid="{D5CDD505-2E9C-101B-9397-08002B2CF9AE}" pid="5" name="CSOB-DocumentTagging.ClassificationMark">
    <vt:lpwstr>￼PARTS:3</vt:lpwstr>
  </property>
  <property fmtid="{D5CDD505-2E9C-101B-9397-08002B2CF9AE}" pid="6" name="CSOB-DocumentClasification">
    <vt:lpwstr>Veřejné</vt:lpwstr>
  </property>
  <property fmtid="{D5CDD505-2E9C-101B-9397-08002B2CF9AE}" pid="7" name="CSOB-DLP">
    <vt:lpwstr>CSOB-DLP:TAGPublic</vt:lpwstr>
  </property>
  <property fmtid="{D5CDD505-2E9C-101B-9397-08002B2CF9AE}" pid="8" name="ContentTypeId">
    <vt:lpwstr>0x010100B68B084E7056B241BBFD63DAF6467322</vt:lpwstr>
  </property>
  <property fmtid="{D5CDD505-2E9C-101B-9397-08002B2CF9AE}" pid="9" name="ClassificationContentMarkingHeaderLocations">
    <vt:lpwstr>Motiv Office:6</vt:lpwstr>
  </property>
  <property fmtid="{D5CDD505-2E9C-101B-9397-08002B2CF9AE}" pid="10" name="ClassificationContentMarkingHeaderText">
    <vt:lpwstr>Internal</vt:lpwstr>
  </property>
  <property fmtid="{D5CDD505-2E9C-101B-9397-08002B2CF9AE}" pid="11" name="MSIP_Label_03faec90-cc5a-4f20-9584-a1c4096f3391_Enabled">
    <vt:lpwstr>true</vt:lpwstr>
  </property>
  <property fmtid="{D5CDD505-2E9C-101B-9397-08002B2CF9AE}" pid="12" name="MSIP_Label_03faec90-cc5a-4f20-9584-a1c4096f3391_SetDate">
    <vt:lpwstr>2024-02-14T14:50:43Z</vt:lpwstr>
  </property>
  <property fmtid="{D5CDD505-2E9C-101B-9397-08002B2CF9AE}" pid="13" name="MSIP_Label_03faec90-cc5a-4f20-9584-a1c4096f3391_Method">
    <vt:lpwstr>Privileged</vt:lpwstr>
  </property>
  <property fmtid="{D5CDD505-2E9C-101B-9397-08002B2CF9AE}" pid="14" name="MSIP_Label_03faec90-cc5a-4f20-9584-a1c4096f3391_Name">
    <vt:lpwstr>03faec90-cc5a-4f20-9584-a1c4096f3391</vt:lpwstr>
  </property>
  <property fmtid="{D5CDD505-2E9C-101B-9397-08002B2CF9AE}" pid="15" name="MSIP_Label_03faec90-cc5a-4f20-9584-a1c4096f3391_SiteId">
    <vt:lpwstr>64af2aee-7d6c-49ac-a409-192d3fee73b8</vt:lpwstr>
  </property>
  <property fmtid="{D5CDD505-2E9C-101B-9397-08002B2CF9AE}" pid="16" name="MSIP_Label_03faec90-cc5a-4f20-9584-a1c4096f3391_ActionId">
    <vt:lpwstr>65fa0ba4-9182-4e98-9d09-c494713f7021</vt:lpwstr>
  </property>
  <property fmtid="{D5CDD505-2E9C-101B-9397-08002B2CF9AE}" pid="17" name="MSIP_Label_03faec90-cc5a-4f20-9584-a1c4096f3391_ContentBits">
    <vt:lpwstr>0</vt:lpwstr>
  </property>
  <property fmtid="{D5CDD505-2E9C-101B-9397-08002B2CF9AE}" pid="18" name="MediaServiceImageTags">
    <vt:lpwstr/>
  </property>
</Properties>
</file>